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Average"/>
      <p:regular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CD7024-A89F-4FD5-AC02-490442A64261}">
  <a:tblStyle styleId="{17CD7024-A89F-4FD5-AC02-490442A642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swald-regular.fntdata"/><Relationship Id="rId25" Type="http://schemas.openxmlformats.org/officeDocument/2006/relationships/font" Target="fonts/Average-regular.fntdata"/><Relationship Id="rId27" Type="http://schemas.openxmlformats.org/officeDocument/2006/relationships/font" Target="fonts/Oswa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1854fd15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1854fd15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14243fa21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f14243fa2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f1854fd15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f1854fd15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1854fd15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f1854fd15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1854fd15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f1854fd15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1854fd156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f1854fd15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d2f7a083a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d2f7a083a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18c8c6e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f18c8c6e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6433508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06433508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f14243fa2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f14243fa2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00883dea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00883dea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0883deae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00883deae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1854fd1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f1854fd1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0883deae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0883deae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1854fd15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1854fd15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1854fd15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1854fd15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1854fd15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f1854fd15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thomas@aventurusse.com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Relationship Id="rId6" Type="http://schemas.openxmlformats.org/officeDocument/2006/relationships/image" Target="../media/image4.jpg"/><Relationship Id="rId7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7166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/>
              <a:t>Passer les fêtes en Russie</a:t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Décembre 2024 et Janvier 2025</a:t>
            </a:r>
            <a:endParaRPr sz="3600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225" y="2694375"/>
            <a:ext cx="2041525" cy="20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 plus ?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306575"/>
            <a:ext cx="53640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Activités supplémentaires selon vos désirs !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dk1"/>
                </a:solidFill>
              </a:rPr>
              <a:t>Exemples :</a:t>
            </a:r>
            <a:endParaRPr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Ballet au Bolshoï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Opéra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Visite de Moscou City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fr">
                <a:solidFill>
                  <a:schemeClr val="dk1"/>
                </a:solidFill>
              </a:rPr>
              <a:t>…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5" name="Google Shape;125;p22" title="Файл:Students of the Brighton Ballet Theater.jpg — Википедия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8150" y="1152475"/>
            <a:ext cx="2483075" cy="37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Avion : quelle escale ?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Turkish Airlines : environ 1100 </a:t>
            </a:r>
            <a:r>
              <a:rPr lang="fr" sz="2000">
                <a:solidFill>
                  <a:schemeClr val="dk1"/>
                </a:solidFill>
              </a:rPr>
              <a:t>€</a:t>
            </a:r>
            <a:r>
              <a:rPr lang="fr">
                <a:solidFill>
                  <a:schemeClr val="dk1"/>
                </a:solidFill>
              </a:rPr>
              <a:t> par personne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Azerbaïdjan</a:t>
            </a:r>
            <a:r>
              <a:rPr lang="fr">
                <a:solidFill>
                  <a:schemeClr val="dk1"/>
                </a:solidFill>
              </a:rPr>
              <a:t> : à partir de 875 </a:t>
            </a:r>
            <a:r>
              <a:rPr lang="fr" sz="2000">
                <a:solidFill>
                  <a:schemeClr val="dk1"/>
                </a:solidFill>
              </a:rPr>
              <a:t>€</a:t>
            </a:r>
            <a:r>
              <a:rPr lang="fr">
                <a:solidFill>
                  <a:schemeClr val="dk1"/>
                </a:solidFill>
              </a:rPr>
              <a:t> par personne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Algérie : à partir de </a:t>
            </a:r>
            <a:r>
              <a:rPr lang="fr" u="sng">
                <a:solidFill>
                  <a:schemeClr val="dk1"/>
                </a:solidFill>
              </a:rPr>
              <a:t>800€</a:t>
            </a:r>
            <a:r>
              <a:rPr lang="fr">
                <a:solidFill>
                  <a:schemeClr val="dk1"/>
                </a:solidFill>
              </a:rPr>
              <a:t> par personne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Arménie, </a:t>
            </a:r>
            <a:r>
              <a:rPr lang="fr">
                <a:solidFill>
                  <a:schemeClr val="dk1"/>
                </a:solidFill>
              </a:rPr>
              <a:t>Égypte</a:t>
            </a:r>
            <a:r>
              <a:rPr lang="fr">
                <a:solidFill>
                  <a:schemeClr val="dk1"/>
                </a:solidFill>
              </a:rPr>
              <a:t>, Maroc, </a:t>
            </a:r>
            <a:r>
              <a:rPr lang="fr">
                <a:solidFill>
                  <a:schemeClr val="dk1"/>
                </a:solidFill>
              </a:rPr>
              <a:t>Bahreïn</a:t>
            </a:r>
            <a:r>
              <a:rPr lang="fr">
                <a:solidFill>
                  <a:schemeClr val="dk1"/>
                </a:solidFill>
              </a:rPr>
              <a:t> : à partir de 850-900 </a:t>
            </a:r>
            <a:r>
              <a:rPr lang="fr" sz="2000">
                <a:solidFill>
                  <a:schemeClr val="dk1"/>
                </a:solidFill>
              </a:rPr>
              <a:t>€</a:t>
            </a:r>
            <a:r>
              <a:rPr lang="fr">
                <a:solidFill>
                  <a:schemeClr val="dk1"/>
                </a:solidFill>
              </a:rPr>
              <a:t> par personne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>
                <a:solidFill>
                  <a:schemeClr val="dk1"/>
                </a:solidFill>
              </a:rPr>
              <a:t>Pays Balte, Pologne ou Finlande :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2" name="Google Shape;132;p23" title="Fichier:Red X.svg — Wikipé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850" y="4156900"/>
            <a:ext cx="325000" cy="3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 title="Drawing of Airbus A320 plane | Free SV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0775" y="-672925"/>
            <a:ext cx="3166425" cy="31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Assurance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5581700" y="1152475"/>
            <a:ext cx="32505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35</a:t>
            </a:r>
            <a:r>
              <a:rPr lang="fr" sz="2000">
                <a:solidFill>
                  <a:schemeClr val="dk1"/>
                </a:solidFill>
              </a:rPr>
              <a:t> </a:t>
            </a:r>
            <a:r>
              <a:rPr lang="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 </a:t>
            </a:r>
            <a:r>
              <a:rPr lang="fr" sz="2000">
                <a:solidFill>
                  <a:schemeClr val="dk1"/>
                </a:solidFill>
              </a:rPr>
              <a:t>par personne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50€ pour un couple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40" name="Google Shape;140;p24" title="Assurance médicale Photo stock libre - Public Domain Pictur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373" y="1458788"/>
            <a:ext cx="4830050" cy="2803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Visa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Visa électronique alias E-Visa 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fr" sz="2000">
                <a:solidFill>
                  <a:schemeClr val="dk1"/>
                </a:solidFill>
              </a:rPr>
              <a:t>pas besoin de se déplacer à l’ambassade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fr" sz="2000">
                <a:solidFill>
                  <a:schemeClr val="dk1"/>
                </a:solidFill>
              </a:rPr>
              <a:t>jusqu’à 14 jours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fr" sz="2000">
                <a:solidFill>
                  <a:schemeClr val="dk1"/>
                </a:solidFill>
              </a:rPr>
              <a:t>environ 50 </a:t>
            </a:r>
            <a:r>
              <a:rPr lang="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€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fr" sz="2000">
                <a:solidFill>
                  <a:schemeClr val="dk1"/>
                </a:solidFill>
              </a:rPr>
              <a:t>prêt en moins d’une semaine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47" name="Google Shape;147;p25" title="File:Russian eVisa granting notificaton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975" y="1017725"/>
            <a:ext cx="2709801" cy="376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Paiement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4572000" y="1162900"/>
            <a:ext cx="4260300" cy="3416400"/>
          </a:xfrm>
          <a:prstGeom prst="rect">
            <a:avLst/>
          </a:prstGeom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u="sng">
                <a:solidFill>
                  <a:schemeClr val="dk1"/>
                </a:solidFill>
              </a:rPr>
              <a:t>Acompte en euros de 25% du montant</a:t>
            </a:r>
            <a:endParaRPr sz="2000"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575€/personne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+"/>
            </a:pPr>
            <a:r>
              <a:rPr lang="fr" sz="2000">
                <a:solidFill>
                  <a:schemeClr val="dk1"/>
                </a:solidFill>
              </a:rPr>
              <a:t>assurance (si c’est le cas)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+"/>
            </a:pPr>
            <a:r>
              <a:rPr lang="fr" sz="2000">
                <a:solidFill>
                  <a:schemeClr val="dk1"/>
                </a:solidFill>
              </a:rPr>
              <a:t>autres activités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311700" y="1162900"/>
            <a:ext cx="4260300" cy="3416400"/>
          </a:xfrm>
          <a:prstGeom prst="rect">
            <a:avLst/>
          </a:prstGeom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u="sng">
                <a:solidFill>
                  <a:schemeClr val="dk1"/>
                </a:solidFill>
              </a:rPr>
              <a:t>De votre côté en amont</a:t>
            </a:r>
            <a:endParaRPr sz="2000"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Billets d’avions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Evisa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Paiement sur place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u="sng">
                <a:solidFill>
                  <a:schemeClr val="dk1"/>
                </a:solidFill>
              </a:rPr>
              <a:t>De votre côté</a:t>
            </a:r>
            <a:endParaRPr sz="2000"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Repas du soir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Souvenirs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Activités supplémentaires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 u="sng">
              <a:solidFill>
                <a:schemeClr val="dk1"/>
              </a:solidFill>
            </a:endParaRPr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u="sng">
                <a:solidFill>
                  <a:schemeClr val="dk1"/>
                </a:solidFill>
              </a:rPr>
              <a:t>Le reste a</a:t>
            </a:r>
            <a:r>
              <a:rPr lang="fr" sz="2000" u="sng">
                <a:solidFill>
                  <a:schemeClr val="dk1"/>
                </a:solidFill>
              </a:rPr>
              <a:t> l’arrivée en rouble</a:t>
            </a:r>
            <a:endParaRPr sz="2000"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(vous serez accompagné pour faire le change au bon endroit)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+"/>
            </a:pPr>
            <a:r>
              <a:rPr lang="fr" sz="2000">
                <a:solidFill>
                  <a:schemeClr val="dk1"/>
                </a:solidFill>
              </a:rPr>
              <a:t>Pack expatriation (si c’est le cas)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 prévoir pour l’hiver ?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4284100" y="1327125"/>
            <a:ext cx="4188000" cy="335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Manteau d’hiver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Gants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Bonnet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Bottes chaudes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Sous-vêtements chauds est un +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68" name="Google Shape;168;p28" title="HD wallpaper: Snow, Winter, Russia, St Petersburg, col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028" y="1295500"/>
            <a:ext cx="2515574" cy="33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Et maintenant ?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dk1"/>
                </a:solidFill>
              </a:rPr>
              <a:t>Contactez-moi directement :</a:t>
            </a:r>
            <a:endParaRPr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thomas@aventurusse.com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Whatsapp : +7(925)567-29-13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Telegram : @thomasrussie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fr">
                <a:solidFill>
                  <a:schemeClr val="dk1"/>
                </a:solidFill>
              </a:rPr>
              <a:t>Ou directement après ce live :)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ctrTitle"/>
          </p:nvPr>
        </p:nvSpPr>
        <p:spPr>
          <a:xfrm>
            <a:off x="671258" y="7166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/>
              <a:t>Passer les fêtes en Russie</a:t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Décembre 2024 et Janvier 2025</a:t>
            </a:r>
            <a:endParaRPr sz="3600"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225" y="2694375"/>
            <a:ext cx="2041525" cy="20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Programme</a:t>
            </a:r>
            <a:r>
              <a:rPr lang="fr" u="sng"/>
              <a:t>s</a:t>
            </a:r>
            <a:endParaRPr u="sng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9</a:t>
            </a:r>
            <a:r>
              <a:rPr lang="fr" sz="2000">
                <a:solidFill>
                  <a:schemeClr val="dk1"/>
                </a:solidFill>
              </a:rPr>
              <a:t> jours de voyage du 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1"/>
                </a:solidFill>
              </a:rPr>
              <a:t>22 </a:t>
            </a:r>
            <a:r>
              <a:rPr b="1" lang="fr" sz="2000">
                <a:solidFill>
                  <a:schemeClr val="dk1"/>
                </a:solidFill>
              </a:rPr>
              <a:t>au 30 décembre 2024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ou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1"/>
                </a:solidFill>
              </a:rPr>
              <a:t>03 au 11 janvier 2025 (le 7 janvier est le jour du Noël orthodoxe)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Groupe de </a:t>
            </a:r>
            <a:r>
              <a:rPr i="1" lang="fr" sz="2000">
                <a:solidFill>
                  <a:schemeClr val="dk1"/>
                </a:solidFill>
              </a:rPr>
              <a:t>5 à 10</a:t>
            </a:r>
            <a:r>
              <a:rPr lang="fr" sz="2000">
                <a:solidFill>
                  <a:schemeClr val="dk1"/>
                </a:solidFill>
              </a:rPr>
              <a:t> personnes (pas plus)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Autres programmes possibles !</a:t>
            </a:r>
            <a:endParaRPr u="sng"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2000" u="sng">
                <a:solidFill>
                  <a:schemeClr val="dk1"/>
                </a:solidFill>
              </a:rPr>
              <a:t>12 jours</a:t>
            </a:r>
            <a:r>
              <a:rPr lang="fr" sz="2000">
                <a:solidFill>
                  <a:schemeClr val="dk1"/>
                </a:solidFill>
              </a:rPr>
              <a:t> de voyage en Russie du 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22 décembre 2024 au </a:t>
            </a:r>
            <a:r>
              <a:rPr lang="fr" sz="2000" u="sng">
                <a:solidFill>
                  <a:schemeClr val="dk1"/>
                </a:solidFill>
              </a:rPr>
              <a:t>2 janvier 2025</a:t>
            </a:r>
            <a:endParaRPr sz="2000"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ou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3 janvier</a:t>
            </a:r>
            <a:r>
              <a:rPr lang="fr" sz="2000">
                <a:solidFill>
                  <a:schemeClr val="dk1"/>
                </a:solidFill>
              </a:rPr>
              <a:t> au </a:t>
            </a:r>
            <a:r>
              <a:rPr lang="fr" sz="2000" u="sng">
                <a:solidFill>
                  <a:schemeClr val="dk1"/>
                </a:solidFill>
              </a:rPr>
              <a:t>14 janvier</a:t>
            </a:r>
            <a:r>
              <a:rPr lang="fr" sz="2000">
                <a:solidFill>
                  <a:schemeClr val="dk1"/>
                </a:solidFill>
              </a:rPr>
              <a:t> 2025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Autres programmes possibles !</a:t>
            </a:r>
            <a:endParaRPr u="sng"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Les taxis depuis/jusqu’à l’aéroport sont toujours inclus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Le train entre les deux villes et le transfert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Hôtel avec petit-déjeuner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 va-t-on faire à Moscou ?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>
                <a:solidFill>
                  <a:schemeClr val="dk1"/>
                </a:solidFill>
              </a:rPr>
              <a:t>Parc V</a:t>
            </a:r>
            <a:r>
              <a:rPr lang="fr">
                <a:solidFill>
                  <a:schemeClr val="dk1"/>
                </a:solidFill>
              </a:rPr>
              <a:t>dnkh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>
                <a:solidFill>
                  <a:schemeClr val="dk1"/>
                </a:solidFill>
              </a:rPr>
              <a:t>Une journée au centre ville : Kremlin, Musée historique, Mausolée de </a:t>
            </a:r>
            <a:r>
              <a:rPr lang="fr">
                <a:solidFill>
                  <a:schemeClr val="dk1"/>
                </a:solidFill>
              </a:rPr>
              <a:t>Lénine</a:t>
            </a:r>
            <a:r>
              <a:rPr lang="fr">
                <a:solidFill>
                  <a:schemeClr val="dk1"/>
                </a:solidFill>
              </a:rPr>
              <a:t>, parc </a:t>
            </a:r>
            <a:r>
              <a:rPr lang="fr">
                <a:solidFill>
                  <a:schemeClr val="dk1"/>
                </a:solidFill>
              </a:rPr>
              <a:t>Zariade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>
                <a:solidFill>
                  <a:schemeClr val="dk1"/>
                </a:solidFill>
              </a:rPr>
              <a:t>Galerie Tretiakov et visite du métro de Moscou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>
                <a:solidFill>
                  <a:schemeClr val="dk1"/>
                </a:solidFill>
              </a:rPr>
              <a:t>Et bien plus encore 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5" name="Google Shape;85;p17" title="Fichier:Moscow Metro Station platform.JPG — Wikipé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52" y="3366100"/>
            <a:ext cx="1970202" cy="1313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title="Moscow (December 2012) | Red Square from St Basil's | Flick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0452" y="2481300"/>
            <a:ext cx="2681999" cy="20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 title="Файл:Image-Zarizyno Nebengebaeude.jpg — Википедия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0825" y="3182337"/>
            <a:ext cx="2240876" cy="168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 va-t-on faire à Saint-Pétersbourg ?</a:t>
            </a:r>
            <a:endParaRPr/>
          </a:p>
        </p:txBody>
      </p:sp>
      <p:pic>
        <p:nvPicPr>
          <p:cNvPr id="93" name="Google Shape;93;p18" title="HD wallpaper: russia, st petersburg, castle, winter, snow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75" y="1017725"/>
            <a:ext cx="5090904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title="HD wallpaper: Snow, Winter, Russia, St Petersburg, cold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5768" y="1017725"/>
            <a:ext cx="286653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Prix</a:t>
            </a:r>
            <a:r>
              <a:rPr lang="fr"/>
              <a:t> du voyage (+billets d’avion)</a:t>
            </a:r>
            <a:endParaRPr/>
          </a:p>
        </p:txBody>
      </p:sp>
      <p:graphicFrame>
        <p:nvGraphicFramePr>
          <p:cNvPr id="100" name="Google Shape;100;p19"/>
          <p:cNvGraphicFramePr/>
          <p:nvPr/>
        </p:nvGraphicFramePr>
        <p:xfrm>
          <a:off x="1725725" y="244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{17CD7024-A89F-4FD5-AC02-490442A64261}</a:tableStyleId>
              </a:tblPr>
              <a:tblGrid>
                <a:gridCol w="1228350"/>
                <a:gridCol w="2232100"/>
                <a:gridCol w="2232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9 jours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12 jours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Tourisme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2300€ par personne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2850€ par personne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Expatriation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2550€ par personne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3100€ par personne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1" name="Google Shape;101;p19" title="Самолет с его тень. | Векторы общественного достояния"/>
          <p:cNvPicPr preferRelativeResize="0"/>
          <p:nvPr/>
        </p:nvPicPr>
        <p:blipFill rotWithShape="1">
          <a:blip r:embed="rId3">
            <a:alphaModFix/>
          </a:blip>
          <a:srcRect b="50746" l="0" r="0" t="0"/>
          <a:stretch/>
        </p:blipFill>
        <p:spPr>
          <a:xfrm>
            <a:off x="3710900" y="1175600"/>
            <a:ext cx="1722175" cy="8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Qu’est-ce qui est inclus ?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961725"/>
            <a:ext cx="8520600" cy="383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Hôtel avec petit-déjeuner en centre-ville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Guide francophone chaque jour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Activités et visites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Repas du midi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Taxi aller/retour jusqu’à l’aéroport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Train avec transferts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Transports sur place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Bonne humeur et un peu de fraîcheur estivale :)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Assistance 24h24 et 7j/7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08" name="Google Shape;108;p20" title="Fichier:Kremlin Star.jpg — Wikipé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00" y="720850"/>
            <a:ext cx="1235275" cy="126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 title="Fichier:Pelmeni Russian.jpg — Wikipé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595" y="3160100"/>
            <a:ext cx="1692124" cy="114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 title="Файл:Yandex.Taxi on Moscow streets.jpg — Википедия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725" y="2331831"/>
            <a:ext cx="1692124" cy="112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 title="Novokosino Moscow Metro station opened • President of Russi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250" y="3608525"/>
            <a:ext cx="1640489" cy="112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 title="HD wallpaper: moscow, wall, kremlin, tower, winter, bare tree ...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3849" y="1196398"/>
            <a:ext cx="2068976" cy="143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Expatriation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Deux jours complets dédiés à l’expatriation 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>
                <a:solidFill>
                  <a:schemeClr val="dk1"/>
                </a:solidFill>
              </a:rPr>
              <a:t>Carte SIM, changer ses espèces en roubles, ouverture de compte bancaire …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>
                <a:solidFill>
                  <a:schemeClr val="dk1"/>
                </a:solidFill>
              </a:rPr>
              <a:t>Réunions dédiés à la création d’un plan personnalisé d’expatriation en Russie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>
                <a:solidFill>
                  <a:schemeClr val="dk1"/>
                </a:solidFill>
              </a:rPr>
              <a:t>Visite immobilière à travers Moscou : ville, nouveaux quartiers et </a:t>
            </a:r>
            <a:r>
              <a:rPr lang="fr">
                <a:solidFill>
                  <a:schemeClr val="dk1"/>
                </a:solidFill>
              </a:rPr>
              <a:t>"</a:t>
            </a:r>
            <a:r>
              <a:rPr lang="fr">
                <a:solidFill>
                  <a:schemeClr val="dk1"/>
                </a:solidFill>
              </a:rPr>
              <a:t>campagne”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>
                <a:solidFill>
                  <a:schemeClr val="dk1"/>
                </a:solidFill>
              </a:rPr>
              <a:t>Inscription offerte au groupe privé Les Nouveaux Russes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>
                <a:solidFill>
                  <a:schemeClr val="dk1"/>
                </a:solidFill>
              </a:rPr>
              <a:t>Guide : Thomas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>
                <a:solidFill>
                  <a:schemeClr val="dk1"/>
                </a:solidFill>
              </a:rPr>
              <a:t>Prix : </a:t>
            </a:r>
            <a:r>
              <a:rPr lang="fr">
                <a:solidFill>
                  <a:schemeClr val="dk1"/>
                </a:solidFill>
              </a:rPr>
              <a:t>25 000 </a:t>
            </a:r>
            <a:r>
              <a:rPr lang="fr" sz="2000">
                <a:solidFill>
                  <a:schemeClr val="dk1"/>
                </a:solidFill>
              </a:rPr>
              <a:t>₽ / </a:t>
            </a:r>
            <a:r>
              <a:rPr lang="fr">
                <a:solidFill>
                  <a:schemeClr val="dk1"/>
                </a:solidFill>
              </a:rPr>
              <a:t>40 000 </a:t>
            </a:r>
            <a:r>
              <a:rPr lang="fr" sz="2000">
                <a:solidFill>
                  <a:schemeClr val="dk1"/>
                </a:solidFill>
              </a:rPr>
              <a:t>₽ pour un couple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